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9" r:id="rId2"/>
    <p:sldId id="271" r:id="rId3"/>
    <p:sldId id="266" r:id="rId4"/>
    <p:sldId id="258" r:id="rId5"/>
    <p:sldId id="262" r:id="rId6"/>
    <p:sldId id="264" r:id="rId7"/>
    <p:sldId id="265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větluše Pospíšilová" initials="SP" lastIdx="1" clrIdx="0">
    <p:extLst>
      <p:ext uri="{19B8F6BF-5375-455C-9EA6-DF929625EA0E}">
        <p15:presenceInfo xmlns:p15="http://schemas.microsoft.com/office/powerpoint/2012/main" userId="S-1-5-21-95072466-637851124-4041810291-100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F4E4F3-7860-4328-968D-6BC426832DF6}" type="datetimeFigureOut">
              <a:rPr lang="cs-CZ" smtClean="0"/>
              <a:t>13.03.2021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854186-FB28-467B-AF7F-BE3A95234A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58530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854186-FB28-467B-AF7F-BE3A95234ACA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29928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DA2EB-86DD-4737-B8A4-8A21E956466A}" type="datetimeFigureOut">
              <a:rPr lang="cs-CZ" smtClean="0"/>
              <a:t>13.03.2021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96756-9A81-4D82-9DFF-D0C5EBB09F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25042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DA2EB-86DD-4737-B8A4-8A21E956466A}" type="datetimeFigureOut">
              <a:rPr lang="cs-CZ" smtClean="0"/>
              <a:t>13.03.2021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96756-9A81-4D82-9DFF-D0C5EBB09F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08088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DA2EB-86DD-4737-B8A4-8A21E956466A}" type="datetimeFigureOut">
              <a:rPr lang="cs-CZ" smtClean="0"/>
              <a:t>13.03.2021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96756-9A81-4D82-9DFF-D0C5EBB09F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92496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DA2EB-86DD-4737-B8A4-8A21E956466A}" type="datetimeFigureOut">
              <a:rPr lang="cs-CZ" smtClean="0"/>
              <a:t>13.03.2021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96756-9A81-4D82-9DFF-D0C5EBB09F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2566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DA2EB-86DD-4737-B8A4-8A21E956466A}" type="datetimeFigureOut">
              <a:rPr lang="cs-CZ" smtClean="0"/>
              <a:t>13.03.2021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96756-9A81-4D82-9DFF-D0C5EBB09F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70898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DA2EB-86DD-4737-B8A4-8A21E956466A}" type="datetimeFigureOut">
              <a:rPr lang="cs-CZ" smtClean="0"/>
              <a:t>13.03.2021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96756-9A81-4D82-9DFF-D0C5EBB09F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80699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DA2EB-86DD-4737-B8A4-8A21E956466A}" type="datetimeFigureOut">
              <a:rPr lang="cs-CZ" smtClean="0"/>
              <a:t>13.03.2021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96756-9A81-4D82-9DFF-D0C5EBB09F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74354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DA2EB-86DD-4737-B8A4-8A21E956466A}" type="datetimeFigureOut">
              <a:rPr lang="cs-CZ" smtClean="0"/>
              <a:t>13.03.2021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96756-9A81-4D82-9DFF-D0C5EBB09F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86215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DA2EB-86DD-4737-B8A4-8A21E956466A}" type="datetimeFigureOut">
              <a:rPr lang="cs-CZ" smtClean="0"/>
              <a:t>13.03.2021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96756-9A81-4D82-9DFF-D0C5EBB09F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8218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DA2EB-86DD-4737-B8A4-8A21E956466A}" type="datetimeFigureOut">
              <a:rPr lang="cs-CZ" smtClean="0"/>
              <a:t>13.03.2021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96756-9A81-4D82-9DFF-D0C5EBB09F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49391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DA2EB-86DD-4737-B8A4-8A21E956466A}" type="datetimeFigureOut">
              <a:rPr lang="cs-CZ" smtClean="0"/>
              <a:t>13.03.2021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96756-9A81-4D82-9DFF-D0C5EBB09F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1258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BDA2EB-86DD-4737-B8A4-8A21E956466A}" type="datetimeFigureOut">
              <a:rPr lang="cs-CZ" smtClean="0"/>
              <a:t>13.03.2021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E96756-9A81-4D82-9DFF-D0C5EBB09F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9665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87624" y="1052736"/>
            <a:ext cx="6912768" cy="439248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ctr">
              <a:buNone/>
            </a:pPr>
            <a:endParaRPr lang="cs-CZ" sz="6000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cs-CZ" sz="6000" b="1" dirty="0">
                <a:solidFill>
                  <a:srgbClr val="00B050"/>
                </a:solidFill>
              </a:rPr>
              <a:t>Grafické znázornění věty jednoduché</a:t>
            </a:r>
          </a:p>
        </p:txBody>
      </p:sp>
    </p:spTree>
    <p:extLst>
      <p:ext uri="{BB962C8B-B14F-4D97-AF65-F5344CB8AC3E}">
        <p14:creationId xmlns:p14="http://schemas.microsoft.com/office/powerpoint/2010/main" val="20325258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8496944" cy="792088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cs-CZ" b="1" dirty="0">
                <a:solidFill>
                  <a:srgbClr val="00B050"/>
                </a:solidFill>
              </a:rPr>
              <a:t>Pravidla při tvoření grafu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340768"/>
            <a:ext cx="8496944" cy="5242594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cs-CZ" b="1" dirty="0">
                <a:solidFill>
                  <a:srgbClr val="0070C0"/>
                </a:solidFill>
              </a:rPr>
              <a:t>graf je schéma, znázorňuje větné členy a vztahy mezi nimi</a:t>
            </a:r>
          </a:p>
          <a:p>
            <a:r>
              <a:rPr lang="cs-CZ" b="1" dirty="0">
                <a:solidFill>
                  <a:srgbClr val="0070C0"/>
                </a:solidFill>
              </a:rPr>
              <a:t>podmět a přísudek stojí na prvním řádku</a:t>
            </a:r>
          </a:p>
          <a:p>
            <a:r>
              <a:rPr lang="cs-CZ" b="1" dirty="0">
                <a:solidFill>
                  <a:srgbClr val="0070C0"/>
                </a:solidFill>
              </a:rPr>
              <a:t>podmět a přísudek spojujeme dvojitou čarou</a:t>
            </a:r>
          </a:p>
          <a:p>
            <a:r>
              <a:rPr lang="cs-CZ" b="1" dirty="0">
                <a:solidFill>
                  <a:srgbClr val="0070C0"/>
                </a:solidFill>
              </a:rPr>
              <a:t>ostatní skladební dvojice spojujeme šipkou</a:t>
            </a:r>
          </a:p>
          <a:p>
            <a:r>
              <a:rPr lang="cs-CZ" b="1" dirty="0">
                <a:solidFill>
                  <a:srgbClr val="0070C0"/>
                </a:solidFill>
              </a:rPr>
              <a:t>zachováváme pořadí členů ve větě</a:t>
            </a:r>
          </a:p>
          <a:p>
            <a:r>
              <a:rPr lang="cs-CZ" b="1" dirty="0">
                <a:solidFill>
                  <a:srgbClr val="0070C0"/>
                </a:solidFill>
              </a:rPr>
              <a:t>nevyjádřený podmět dáváme do závorky nebo do čárkovaného rámečku či oválu</a:t>
            </a:r>
          </a:p>
          <a:p>
            <a:r>
              <a:rPr lang="cs-CZ" b="1" dirty="0">
                <a:solidFill>
                  <a:srgbClr val="0070C0"/>
                </a:solidFill>
              </a:rPr>
              <a:t>několikanásobný větný člen spojujeme svorkou</a:t>
            </a:r>
          </a:p>
          <a:p>
            <a:pPr marL="0" indent="0">
              <a:buNone/>
            </a:pPr>
            <a:r>
              <a:rPr lang="cs-CZ" b="1" dirty="0">
                <a:solidFill>
                  <a:srgbClr val="0070C0"/>
                </a:solidFill>
              </a:rPr>
              <a:t>							</a:t>
            </a:r>
          </a:p>
        </p:txBody>
      </p:sp>
      <p:sp>
        <p:nvSpPr>
          <p:cNvPr id="5" name="Levá složená závorka 4">
            <a:extLst>
              <a:ext uri="{FF2B5EF4-FFF2-40B4-BE49-F238E27FC236}">
                <a16:creationId xmlns:a16="http://schemas.microsoft.com/office/drawing/2014/main" id="{9C5AAADA-FE1D-4B4C-9127-DF9AF0F99020}"/>
              </a:ext>
            </a:extLst>
          </p:cNvPr>
          <p:cNvSpPr/>
          <p:nvPr/>
        </p:nvSpPr>
        <p:spPr>
          <a:xfrm rot="5400000">
            <a:off x="7625852" y="5631732"/>
            <a:ext cx="279303" cy="914400"/>
          </a:xfrm>
          <a:prstGeom prst="leftBrace">
            <a:avLst>
              <a:gd name="adj1" fmla="val 8333"/>
              <a:gd name="adj2" fmla="val 52041"/>
            </a:avLst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39346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228600"/>
            <a:ext cx="8856984" cy="1143000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cs-CZ" b="1" dirty="0">
                <a:solidFill>
                  <a:srgbClr val="00B050"/>
                </a:solidFill>
              </a:rPr>
              <a:t>Jak vytvořit graf věty jednoduché?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600200"/>
            <a:ext cx="8856984" cy="514116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b="1" dirty="0">
                <a:solidFill>
                  <a:srgbClr val="0070C0"/>
                </a:solidFill>
              </a:rPr>
              <a:t>Náš dědeček včera opravil plot u zahrady.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                                        </a:t>
            </a:r>
          </a:p>
          <a:p>
            <a:pPr marL="0" indent="0">
              <a:buNone/>
            </a:pPr>
            <a:r>
              <a:rPr lang="cs-CZ" dirty="0"/>
              <a:t>	     </a:t>
            </a:r>
            <a:r>
              <a:rPr lang="cs-CZ" sz="2400" b="1" dirty="0">
                <a:solidFill>
                  <a:srgbClr val="C00000"/>
                </a:solidFill>
              </a:rPr>
              <a:t>Kdo, co?				       Co dělá podmět?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sz="2800" b="1" dirty="0"/>
              <a:t>       PO                          		         PŘ	</a:t>
            </a:r>
          </a:p>
          <a:p>
            <a:pPr marL="0" indent="0">
              <a:buNone/>
            </a:pPr>
            <a:r>
              <a:rPr lang="cs-CZ" sz="2400" b="1" dirty="0">
                <a:solidFill>
                  <a:srgbClr val="C00000"/>
                </a:solidFill>
              </a:rPr>
              <a:t>							Koho, co opravil?</a:t>
            </a:r>
          </a:p>
          <a:p>
            <a:pPr marL="0" indent="0">
              <a:buNone/>
            </a:pPr>
            <a:r>
              <a:rPr lang="cs-CZ" sz="2400" b="1" dirty="0">
                <a:solidFill>
                  <a:srgbClr val="C00000"/>
                </a:solidFill>
              </a:rPr>
              <a:t>	Čí dědeček?</a:t>
            </a:r>
            <a:r>
              <a:rPr lang="cs-CZ" sz="2400" b="1" dirty="0"/>
              <a:t>        </a:t>
            </a:r>
            <a:r>
              <a:rPr lang="cs-CZ" sz="2400" b="1" dirty="0">
                <a:solidFill>
                  <a:srgbClr val="C00000"/>
                </a:solidFill>
              </a:rPr>
              <a:t>Kdy opravil?</a:t>
            </a:r>
            <a:r>
              <a:rPr lang="cs-CZ" b="1" dirty="0"/>
              <a:t>                         		   </a:t>
            </a:r>
            <a:r>
              <a:rPr lang="cs-CZ" sz="2800" b="1" dirty="0">
                <a:solidFill>
                  <a:schemeClr val="tx1"/>
                </a:solidFill>
              </a:rPr>
              <a:t>PT4</a:t>
            </a:r>
          </a:p>
          <a:p>
            <a:pPr marL="0" indent="0">
              <a:buNone/>
            </a:pPr>
            <a:r>
              <a:rPr lang="cs-CZ" dirty="0"/>
              <a:t>  </a:t>
            </a:r>
            <a:r>
              <a:rPr lang="cs-CZ" sz="2800" b="1" dirty="0">
                <a:solidFill>
                  <a:schemeClr val="tx1"/>
                </a:solidFill>
              </a:rPr>
              <a:t>PKS                            	               PUM                        </a:t>
            </a:r>
          </a:p>
          <a:p>
            <a:pPr marL="0" indent="0">
              <a:buNone/>
            </a:pPr>
            <a:r>
              <a:rPr lang="cs-CZ" dirty="0"/>
              <a:t>                    				              </a:t>
            </a:r>
            <a:r>
              <a:rPr lang="cs-CZ" sz="2400" b="1" dirty="0">
                <a:solidFill>
                  <a:srgbClr val="C00000"/>
                </a:solidFill>
              </a:rPr>
              <a:t>Jaký plot?                              </a:t>
            </a:r>
          </a:p>
          <a:p>
            <a:pPr marL="0" indent="0">
              <a:buNone/>
            </a:pPr>
            <a:r>
              <a:rPr lang="cs-CZ" sz="2000" b="1" dirty="0">
                <a:solidFill>
                  <a:srgbClr val="C00000"/>
                </a:solidFill>
              </a:rPr>
              <a:t>																  </a:t>
            </a:r>
            <a:r>
              <a:rPr lang="cs-CZ" sz="2800" b="1" dirty="0">
                <a:solidFill>
                  <a:schemeClr val="tx1"/>
                </a:solidFill>
              </a:rPr>
              <a:t>PKN</a:t>
            </a:r>
          </a:p>
        </p:txBody>
      </p:sp>
      <p:sp>
        <p:nvSpPr>
          <p:cNvPr id="4" name="Ovál 3"/>
          <p:cNvSpPr/>
          <p:nvPr/>
        </p:nvSpPr>
        <p:spPr>
          <a:xfrm>
            <a:off x="2211198" y="3155674"/>
            <a:ext cx="1512169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DĚDEČEK</a:t>
            </a:r>
          </a:p>
        </p:txBody>
      </p:sp>
      <p:sp>
        <p:nvSpPr>
          <p:cNvPr id="5" name="Ovál 4"/>
          <p:cNvSpPr/>
          <p:nvPr/>
        </p:nvSpPr>
        <p:spPr>
          <a:xfrm>
            <a:off x="4716016" y="3099691"/>
            <a:ext cx="159952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OPRAVIL</a:t>
            </a:r>
          </a:p>
        </p:txBody>
      </p:sp>
      <p:sp>
        <p:nvSpPr>
          <p:cNvPr id="6" name="Ovál 5"/>
          <p:cNvSpPr/>
          <p:nvPr/>
        </p:nvSpPr>
        <p:spPr>
          <a:xfrm>
            <a:off x="3472798" y="4977172"/>
            <a:ext cx="1599568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VČERA</a:t>
            </a:r>
          </a:p>
        </p:txBody>
      </p:sp>
      <p:sp>
        <p:nvSpPr>
          <p:cNvPr id="7" name="Ovál 6"/>
          <p:cNvSpPr/>
          <p:nvPr/>
        </p:nvSpPr>
        <p:spPr>
          <a:xfrm>
            <a:off x="1150293" y="4977172"/>
            <a:ext cx="1584176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NÁŠ</a:t>
            </a:r>
          </a:p>
        </p:txBody>
      </p:sp>
      <p:sp>
        <p:nvSpPr>
          <p:cNvPr id="8" name="Ovál 7"/>
          <p:cNvSpPr/>
          <p:nvPr/>
        </p:nvSpPr>
        <p:spPr>
          <a:xfrm>
            <a:off x="6117809" y="4101667"/>
            <a:ext cx="1584176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PLOT</a:t>
            </a:r>
          </a:p>
        </p:txBody>
      </p:sp>
      <p:sp>
        <p:nvSpPr>
          <p:cNvPr id="9" name="Ovál 8"/>
          <p:cNvSpPr/>
          <p:nvPr/>
        </p:nvSpPr>
        <p:spPr>
          <a:xfrm>
            <a:off x="7236296" y="5294058"/>
            <a:ext cx="159952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U ZAHRADY</a:t>
            </a:r>
          </a:p>
        </p:txBody>
      </p:sp>
      <p:cxnSp>
        <p:nvCxnSpPr>
          <p:cNvPr id="11" name="Přímá spojnice 10"/>
          <p:cNvCxnSpPr>
            <a:cxnSpLocks/>
          </p:cNvCxnSpPr>
          <p:nvPr/>
        </p:nvCxnSpPr>
        <p:spPr>
          <a:xfrm>
            <a:off x="3696518" y="3606586"/>
            <a:ext cx="1019498" cy="62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15"/>
          <p:cNvCxnSpPr>
            <a:cxnSpLocks/>
          </p:cNvCxnSpPr>
          <p:nvPr/>
        </p:nvCxnSpPr>
        <p:spPr>
          <a:xfrm>
            <a:off x="3696518" y="3483386"/>
            <a:ext cx="101949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se šipkou 19">
            <a:extLst>
              <a:ext uri="{FF2B5EF4-FFF2-40B4-BE49-F238E27FC236}">
                <a16:creationId xmlns:a16="http://schemas.microsoft.com/office/drawing/2014/main" id="{DB3967B1-B15C-41F8-B20A-7E4858DB6475}"/>
              </a:ext>
            </a:extLst>
          </p:cNvPr>
          <p:cNvCxnSpPr/>
          <p:nvPr/>
        </p:nvCxnSpPr>
        <p:spPr>
          <a:xfrm flipV="1">
            <a:off x="1942381" y="4062772"/>
            <a:ext cx="792088" cy="90709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nice se šipkou 21">
            <a:extLst>
              <a:ext uri="{FF2B5EF4-FFF2-40B4-BE49-F238E27FC236}">
                <a16:creationId xmlns:a16="http://schemas.microsoft.com/office/drawing/2014/main" id="{D7DCC090-9EA5-47C1-A5EE-831BAA45C168}"/>
              </a:ext>
            </a:extLst>
          </p:cNvPr>
          <p:cNvCxnSpPr/>
          <p:nvPr/>
        </p:nvCxnSpPr>
        <p:spPr>
          <a:xfrm flipV="1">
            <a:off x="4572000" y="4014091"/>
            <a:ext cx="720080" cy="96308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nice se šipkou 24">
            <a:extLst>
              <a:ext uri="{FF2B5EF4-FFF2-40B4-BE49-F238E27FC236}">
                <a16:creationId xmlns:a16="http://schemas.microsoft.com/office/drawing/2014/main" id="{60254DB0-BFBC-46C3-927C-6A18DBAC8F5B}"/>
              </a:ext>
            </a:extLst>
          </p:cNvPr>
          <p:cNvCxnSpPr>
            <a:cxnSpLocks/>
          </p:cNvCxnSpPr>
          <p:nvPr/>
        </p:nvCxnSpPr>
        <p:spPr>
          <a:xfrm flipH="1" flipV="1">
            <a:off x="6047067" y="3899620"/>
            <a:ext cx="268469" cy="34307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Přímá spojnice se šipkou 27">
            <a:extLst>
              <a:ext uri="{FF2B5EF4-FFF2-40B4-BE49-F238E27FC236}">
                <a16:creationId xmlns:a16="http://schemas.microsoft.com/office/drawing/2014/main" id="{06FBE2FC-7BA5-4585-87CC-CA8212CA134B}"/>
              </a:ext>
            </a:extLst>
          </p:cNvPr>
          <p:cNvCxnSpPr>
            <a:stCxn id="9" idx="1"/>
          </p:cNvCxnSpPr>
          <p:nvPr/>
        </p:nvCxnSpPr>
        <p:spPr>
          <a:xfrm flipH="1" flipV="1">
            <a:off x="7092280" y="4977172"/>
            <a:ext cx="378260" cy="450797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878619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556792"/>
            <a:ext cx="8568952" cy="4896543"/>
          </a:xfr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800" b="1" dirty="0">
                <a:solidFill>
                  <a:srgbClr val="0070C0"/>
                </a:solidFill>
              </a:rPr>
              <a:t>Můj bratr večer vypravuje zajímavé příběhy. </a:t>
            </a:r>
          </a:p>
          <a:p>
            <a:pPr marL="0" indent="0">
              <a:buNone/>
            </a:pPr>
            <a:endParaRPr lang="cs-CZ" sz="28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cs-CZ" sz="28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sz="2800" dirty="0">
                <a:solidFill>
                  <a:schemeClr val="tx1"/>
                </a:solidFill>
              </a:rPr>
              <a:t>	     </a:t>
            </a:r>
            <a:r>
              <a:rPr lang="cs-CZ" sz="2800" b="1" dirty="0">
                <a:solidFill>
                  <a:schemeClr val="tx1"/>
                </a:solidFill>
              </a:rPr>
              <a:t>PO		                               PŘ     </a:t>
            </a:r>
          </a:p>
          <a:p>
            <a:pPr marL="0" indent="0">
              <a:buNone/>
            </a:pPr>
            <a:r>
              <a:rPr lang="cs-CZ" sz="2400" dirty="0">
                <a:solidFill>
                  <a:schemeClr val="tx1"/>
                </a:solidFill>
              </a:rPr>
              <a:t> </a:t>
            </a:r>
          </a:p>
          <a:p>
            <a:pPr marL="0" indent="0">
              <a:buNone/>
            </a:pPr>
            <a:r>
              <a:rPr lang="cs-CZ" sz="2800" dirty="0">
                <a:solidFill>
                  <a:schemeClr val="tx1"/>
                </a:solidFill>
              </a:rPr>
              <a:t>         </a:t>
            </a:r>
            <a:r>
              <a:rPr lang="cs-CZ" sz="2800" b="1" dirty="0">
                <a:solidFill>
                  <a:schemeClr val="tx1"/>
                </a:solidFill>
              </a:rPr>
              <a:t>PKS</a:t>
            </a:r>
            <a:r>
              <a:rPr lang="cs-CZ" sz="2800" dirty="0">
                <a:solidFill>
                  <a:schemeClr val="tx1"/>
                </a:solidFill>
              </a:rPr>
              <a:t>  	    </a:t>
            </a:r>
            <a:r>
              <a:rPr lang="cs-CZ" sz="2800" b="1" dirty="0">
                <a:solidFill>
                  <a:schemeClr val="tx1"/>
                </a:solidFill>
              </a:rPr>
              <a:t>PUČ </a:t>
            </a:r>
            <a:r>
              <a:rPr lang="cs-CZ" sz="2800" dirty="0">
                <a:solidFill>
                  <a:schemeClr val="tx1"/>
                </a:solidFill>
              </a:rPr>
              <a:t>                                     </a:t>
            </a:r>
            <a:r>
              <a:rPr lang="cs-CZ" sz="2800" b="1" dirty="0">
                <a:solidFill>
                  <a:schemeClr val="tx1"/>
                </a:solidFill>
              </a:rPr>
              <a:t>PT4</a:t>
            </a:r>
          </a:p>
          <a:p>
            <a:pPr marL="0" indent="0">
              <a:buNone/>
            </a:pPr>
            <a:r>
              <a:rPr lang="cs-CZ" sz="2800" dirty="0">
                <a:solidFill>
                  <a:schemeClr val="tx1"/>
                </a:solidFill>
              </a:rPr>
              <a:t>                     </a:t>
            </a:r>
          </a:p>
          <a:p>
            <a:pPr marL="0" indent="0">
              <a:buNone/>
            </a:pPr>
            <a:r>
              <a:rPr lang="cs-CZ" sz="2800" dirty="0">
                <a:solidFill>
                  <a:schemeClr val="tx1"/>
                </a:solidFill>
              </a:rPr>
              <a:t>                                                                        </a:t>
            </a:r>
            <a:endParaRPr lang="cs-CZ" sz="28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sz="2800" dirty="0">
                <a:solidFill>
                  <a:schemeClr val="tx1"/>
                </a:solidFill>
              </a:rPr>
              <a:t>                                                                               </a:t>
            </a:r>
          </a:p>
          <a:p>
            <a:pPr marL="0" indent="0">
              <a:buNone/>
            </a:pPr>
            <a:r>
              <a:rPr lang="cs-CZ" sz="2800" dirty="0">
                <a:solidFill>
                  <a:schemeClr val="tx1"/>
                </a:solidFill>
              </a:rPr>
              <a:t>                                                              </a:t>
            </a:r>
            <a:r>
              <a:rPr lang="cs-CZ" sz="2800" b="1" dirty="0">
                <a:solidFill>
                  <a:schemeClr val="tx1"/>
                </a:solidFill>
              </a:rPr>
              <a:t>PKS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568952" cy="907503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cs-CZ" sz="4000" b="1" dirty="0">
                <a:solidFill>
                  <a:srgbClr val="00B050"/>
                </a:solidFill>
              </a:rPr>
              <a:t>Grafické znázornění věty jednoduché</a:t>
            </a:r>
          </a:p>
        </p:txBody>
      </p:sp>
      <p:sp>
        <p:nvSpPr>
          <p:cNvPr id="9" name="Ovál 8"/>
          <p:cNvSpPr/>
          <p:nvPr/>
        </p:nvSpPr>
        <p:spPr>
          <a:xfrm>
            <a:off x="2136101" y="2895225"/>
            <a:ext cx="1152128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bratr</a:t>
            </a:r>
          </a:p>
        </p:txBody>
      </p:sp>
      <p:sp>
        <p:nvSpPr>
          <p:cNvPr id="10" name="Ovál 9"/>
          <p:cNvSpPr/>
          <p:nvPr/>
        </p:nvSpPr>
        <p:spPr>
          <a:xfrm>
            <a:off x="3982768" y="2886503"/>
            <a:ext cx="1584176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vypravuje</a:t>
            </a:r>
          </a:p>
        </p:txBody>
      </p:sp>
      <p:sp>
        <p:nvSpPr>
          <p:cNvPr id="11" name="Ovál 10"/>
          <p:cNvSpPr/>
          <p:nvPr/>
        </p:nvSpPr>
        <p:spPr>
          <a:xfrm>
            <a:off x="1096218" y="4170784"/>
            <a:ext cx="1273809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můj</a:t>
            </a:r>
          </a:p>
        </p:txBody>
      </p:sp>
      <p:sp>
        <p:nvSpPr>
          <p:cNvPr id="12" name="Ovál 11"/>
          <p:cNvSpPr/>
          <p:nvPr/>
        </p:nvSpPr>
        <p:spPr>
          <a:xfrm>
            <a:off x="2604867" y="4198266"/>
            <a:ext cx="1219716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večer</a:t>
            </a:r>
          </a:p>
        </p:txBody>
      </p:sp>
      <p:sp>
        <p:nvSpPr>
          <p:cNvPr id="13" name="Ovál 12"/>
          <p:cNvSpPr/>
          <p:nvPr/>
        </p:nvSpPr>
        <p:spPr>
          <a:xfrm>
            <a:off x="6541672" y="4058377"/>
            <a:ext cx="1296143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příběhy</a:t>
            </a:r>
          </a:p>
        </p:txBody>
      </p:sp>
      <p:sp>
        <p:nvSpPr>
          <p:cNvPr id="14" name="Ovál 13"/>
          <p:cNvSpPr/>
          <p:nvPr/>
        </p:nvSpPr>
        <p:spPr>
          <a:xfrm>
            <a:off x="4848962" y="4838866"/>
            <a:ext cx="1473565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zajímavé</a:t>
            </a:r>
          </a:p>
        </p:txBody>
      </p:sp>
      <p:cxnSp>
        <p:nvCxnSpPr>
          <p:cNvPr id="32" name="Přímá spojnice 31"/>
          <p:cNvCxnSpPr>
            <a:cxnSpLocks/>
          </p:cNvCxnSpPr>
          <p:nvPr/>
        </p:nvCxnSpPr>
        <p:spPr>
          <a:xfrm flipV="1">
            <a:off x="3288229" y="3429000"/>
            <a:ext cx="707707" cy="1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Přímá spojnice 35"/>
          <p:cNvCxnSpPr/>
          <p:nvPr/>
        </p:nvCxnSpPr>
        <p:spPr>
          <a:xfrm>
            <a:off x="3288229" y="3343703"/>
            <a:ext cx="698958" cy="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Přímá spojnice se šipkou 4">
            <a:extLst>
              <a:ext uri="{FF2B5EF4-FFF2-40B4-BE49-F238E27FC236}">
                <a16:creationId xmlns:a16="http://schemas.microsoft.com/office/drawing/2014/main" id="{21A2CB7B-0A3E-4279-82A1-35E4F0287DB0}"/>
              </a:ext>
            </a:extLst>
          </p:cNvPr>
          <p:cNvCxnSpPr>
            <a:cxnSpLocks/>
          </p:cNvCxnSpPr>
          <p:nvPr/>
        </p:nvCxnSpPr>
        <p:spPr>
          <a:xfrm flipV="1">
            <a:off x="1866903" y="3701049"/>
            <a:ext cx="543279" cy="46973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se šipkou 6">
            <a:extLst>
              <a:ext uri="{FF2B5EF4-FFF2-40B4-BE49-F238E27FC236}">
                <a16:creationId xmlns:a16="http://schemas.microsoft.com/office/drawing/2014/main" id="{FE7103B3-D3CE-4A99-AE0B-95044C3C27BB}"/>
              </a:ext>
            </a:extLst>
          </p:cNvPr>
          <p:cNvCxnSpPr>
            <a:cxnSpLocks/>
            <a:endCxn id="10" idx="3"/>
          </p:cNvCxnSpPr>
          <p:nvPr/>
        </p:nvCxnSpPr>
        <p:spPr>
          <a:xfrm flipV="1">
            <a:off x="3493692" y="3666992"/>
            <a:ext cx="721073" cy="56667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se šipkou 14">
            <a:extLst>
              <a:ext uri="{FF2B5EF4-FFF2-40B4-BE49-F238E27FC236}">
                <a16:creationId xmlns:a16="http://schemas.microsoft.com/office/drawing/2014/main" id="{BA342630-A2B6-4C9B-8404-63602B0B9A44}"/>
              </a:ext>
            </a:extLst>
          </p:cNvPr>
          <p:cNvCxnSpPr>
            <a:cxnSpLocks/>
            <a:endCxn id="10" idx="5"/>
          </p:cNvCxnSpPr>
          <p:nvPr/>
        </p:nvCxnSpPr>
        <p:spPr>
          <a:xfrm flipH="1" flipV="1">
            <a:off x="5334947" y="3666992"/>
            <a:ext cx="1206726" cy="69811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se šipkou 17">
            <a:extLst>
              <a:ext uri="{FF2B5EF4-FFF2-40B4-BE49-F238E27FC236}">
                <a16:creationId xmlns:a16="http://schemas.microsoft.com/office/drawing/2014/main" id="{EFB54496-0951-45AB-8062-4D7D29A244F2}"/>
              </a:ext>
            </a:extLst>
          </p:cNvPr>
          <p:cNvCxnSpPr>
            <a:cxnSpLocks/>
            <a:endCxn id="13" idx="3"/>
          </p:cNvCxnSpPr>
          <p:nvPr/>
        </p:nvCxnSpPr>
        <p:spPr>
          <a:xfrm flipV="1">
            <a:off x="6272617" y="4838866"/>
            <a:ext cx="458871" cy="26021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142548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37120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cs-CZ" b="1" dirty="0">
                <a:solidFill>
                  <a:srgbClr val="00B050"/>
                </a:solidFill>
              </a:rPr>
              <a:t>Grafické znázornění věty jednoduché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3858" y="1445535"/>
            <a:ext cx="8229600" cy="5083974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r>
              <a:rPr lang="cs-CZ" b="1" dirty="0">
                <a:solidFill>
                  <a:srgbClr val="0070C0"/>
                </a:solidFill>
              </a:rPr>
              <a:t>Naše sousedka ráno zametla před domem.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    </a:t>
            </a:r>
          </a:p>
          <a:p>
            <a:pPr marL="0" indent="0">
              <a:buNone/>
            </a:pPr>
            <a:r>
              <a:rPr lang="cs-CZ" dirty="0"/>
              <a:t>    	     </a:t>
            </a:r>
            <a:r>
              <a:rPr lang="cs-CZ" sz="2800" b="1" dirty="0"/>
              <a:t>PO					      PŘ</a:t>
            </a:r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r>
              <a:rPr lang="cs-CZ" sz="2800" b="1" dirty="0"/>
              <a:t>PKS</a:t>
            </a:r>
            <a:r>
              <a:rPr lang="cs-CZ" dirty="0"/>
              <a:t>                      </a:t>
            </a:r>
            <a:r>
              <a:rPr lang="cs-CZ" sz="2800" b="1" dirty="0"/>
              <a:t>PUČ </a:t>
            </a:r>
            <a:r>
              <a:rPr lang="cs-CZ" b="1" dirty="0"/>
              <a:t> </a:t>
            </a:r>
            <a:r>
              <a:rPr lang="cs-CZ" dirty="0"/>
              <a:t>                   </a:t>
            </a:r>
            <a:r>
              <a:rPr lang="cs-CZ" sz="2800" b="1" dirty="0"/>
              <a:t>PUM</a:t>
            </a:r>
          </a:p>
        </p:txBody>
      </p:sp>
      <p:sp>
        <p:nvSpPr>
          <p:cNvPr id="4" name="Ovál 3"/>
          <p:cNvSpPr/>
          <p:nvPr/>
        </p:nvSpPr>
        <p:spPr>
          <a:xfrm>
            <a:off x="2361963" y="3277277"/>
            <a:ext cx="1944216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SOUSEDKA</a:t>
            </a:r>
          </a:p>
        </p:txBody>
      </p:sp>
      <p:sp>
        <p:nvSpPr>
          <p:cNvPr id="5" name="Ovál 4"/>
          <p:cNvSpPr/>
          <p:nvPr/>
        </p:nvSpPr>
        <p:spPr>
          <a:xfrm>
            <a:off x="4860031" y="3350201"/>
            <a:ext cx="1579465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ZAMETLA</a:t>
            </a:r>
          </a:p>
        </p:txBody>
      </p:sp>
      <p:sp>
        <p:nvSpPr>
          <p:cNvPr id="6" name="Ovál 5"/>
          <p:cNvSpPr/>
          <p:nvPr/>
        </p:nvSpPr>
        <p:spPr>
          <a:xfrm>
            <a:off x="1179861" y="4577683"/>
            <a:ext cx="1152128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NAŠE</a:t>
            </a:r>
          </a:p>
        </p:txBody>
      </p:sp>
      <p:sp>
        <p:nvSpPr>
          <p:cNvPr id="7" name="Ovál 6"/>
          <p:cNvSpPr/>
          <p:nvPr/>
        </p:nvSpPr>
        <p:spPr>
          <a:xfrm>
            <a:off x="3743908" y="4615052"/>
            <a:ext cx="1224136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RÁNO</a:t>
            </a:r>
          </a:p>
        </p:txBody>
      </p:sp>
      <p:sp>
        <p:nvSpPr>
          <p:cNvPr id="8" name="Ovál 7"/>
          <p:cNvSpPr/>
          <p:nvPr/>
        </p:nvSpPr>
        <p:spPr>
          <a:xfrm>
            <a:off x="6353353" y="4577683"/>
            <a:ext cx="1876919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PŘED DOMEM</a:t>
            </a:r>
          </a:p>
        </p:txBody>
      </p:sp>
      <p:cxnSp>
        <p:nvCxnSpPr>
          <p:cNvPr id="18" name="Přímá spojnice 17"/>
          <p:cNvCxnSpPr/>
          <p:nvPr/>
        </p:nvCxnSpPr>
        <p:spPr>
          <a:xfrm>
            <a:off x="6439496" y="3501008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nice 24"/>
          <p:cNvCxnSpPr>
            <a:cxnSpLocks/>
          </p:cNvCxnSpPr>
          <p:nvPr/>
        </p:nvCxnSpPr>
        <p:spPr>
          <a:xfrm>
            <a:off x="4306179" y="3719262"/>
            <a:ext cx="56495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Přímá spojnice 27"/>
          <p:cNvCxnSpPr>
            <a:cxnSpLocks/>
          </p:cNvCxnSpPr>
          <p:nvPr/>
        </p:nvCxnSpPr>
        <p:spPr>
          <a:xfrm>
            <a:off x="4272863" y="3807401"/>
            <a:ext cx="598274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se šipkou 10">
            <a:extLst>
              <a:ext uri="{FF2B5EF4-FFF2-40B4-BE49-F238E27FC236}">
                <a16:creationId xmlns:a16="http://schemas.microsoft.com/office/drawing/2014/main" id="{40E1F421-35C0-44F9-B707-67EB31B6CB3F}"/>
              </a:ext>
            </a:extLst>
          </p:cNvPr>
          <p:cNvCxnSpPr/>
          <p:nvPr/>
        </p:nvCxnSpPr>
        <p:spPr>
          <a:xfrm flipV="1">
            <a:off x="1755925" y="3987522"/>
            <a:ext cx="792088" cy="57606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se šipkou 12">
            <a:extLst>
              <a:ext uri="{FF2B5EF4-FFF2-40B4-BE49-F238E27FC236}">
                <a16:creationId xmlns:a16="http://schemas.microsoft.com/office/drawing/2014/main" id="{69E9E59C-7605-42EE-9CC4-4F6A2572E16B}"/>
              </a:ext>
            </a:extLst>
          </p:cNvPr>
          <p:cNvCxnSpPr/>
          <p:nvPr/>
        </p:nvCxnSpPr>
        <p:spPr>
          <a:xfrm flipV="1">
            <a:off x="4364330" y="4049494"/>
            <a:ext cx="648072" cy="57606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se šipkou 15">
            <a:extLst>
              <a:ext uri="{FF2B5EF4-FFF2-40B4-BE49-F238E27FC236}">
                <a16:creationId xmlns:a16="http://schemas.microsoft.com/office/drawing/2014/main" id="{922A73D8-6FF2-4C42-AE04-18BD6C297E3E}"/>
              </a:ext>
            </a:extLst>
          </p:cNvPr>
          <p:cNvCxnSpPr/>
          <p:nvPr/>
        </p:nvCxnSpPr>
        <p:spPr>
          <a:xfrm flipH="1" flipV="1">
            <a:off x="6396315" y="3943109"/>
            <a:ext cx="1077763" cy="64807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709722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19" y="274638"/>
            <a:ext cx="8712967" cy="1143000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cs-CZ" b="1" dirty="0">
                <a:solidFill>
                  <a:srgbClr val="00B050"/>
                </a:solidFill>
              </a:rPr>
              <a:t>Grafické znázornění věty jednoduché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74846" y="1594521"/>
            <a:ext cx="8712968" cy="485313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r>
              <a:rPr lang="cs-CZ" b="1" dirty="0">
                <a:solidFill>
                  <a:srgbClr val="0070C0"/>
                </a:solidFill>
              </a:rPr>
              <a:t>Kvůli nemoci nepřišel včera do školy.</a:t>
            </a:r>
          </a:p>
          <a:p>
            <a:pPr marL="0" indent="0">
              <a:buNone/>
            </a:pPr>
            <a:r>
              <a:rPr lang="cs-CZ" dirty="0"/>
              <a:t>	    </a:t>
            </a:r>
            <a:r>
              <a:rPr lang="cs-CZ" sz="2800" b="1" dirty="0"/>
              <a:t>PO					PŘ</a:t>
            </a:r>
            <a:r>
              <a:rPr lang="cs-CZ" dirty="0"/>
              <a:t> 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pPr marL="0" indent="0">
              <a:buNone/>
            </a:pPr>
            <a:r>
              <a:rPr lang="cs-CZ" sz="2800" b="1" dirty="0"/>
              <a:t>PUPŘÍČ</a:t>
            </a:r>
            <a:r>
              <a:rPr lang="cs-CZ" dirty="0"/>
              <a:t>                          </a:t>
            </a:r>
            <a:r>
              <a:rPr lang="cs-CZ" sz="2800" dirty="0"/>
              <a:t> </a:t>
            </a:r>
            <a:r>
              <a:rPr lang="cs-CZ" sz="2800" b="1" dirty="0"/>
              <a:t>PUČ</a:t>
            </a:r>
            <a:r>
              <a:rPr lang="cs-CZ" dirty="0"/>
              <a:t>		       </a:t>
            </a:r>
            <a:r>
              <a:rPr lang="cs-CZ" sz="2800" b="1" dirty="0"/>
              <a:t>PUM</a:t>
            </a:r>
          </a:p>
          <a:p>
            <a:pPr marL="0" indent="0">
              <a:buNone/>
            </a:pPr>
            <a:r>
              <a:rPr lang="cs-CZ" dirty="0"/>
              <a:t>   </a:t>
            </a:r>
          </a:p>
          <a:p>
            <a:pPr marL="0" indent="0">
              <a:buNone/>
            </a:pPr>
            <a:r>
              <a:rPr lang="cs-CZ" dirty="0"/>
              <a:t>                                 </a:t>
            </a:r>
          </a:p>
        </p:txBody>
      </p:sp>
      <p:sp>
        <p:nvSpPr>
          <p:cNvPr id="4" name="Ovál 3"/>
          <p:cNvSpPr/>
          <p:nvPr/>
        </p:nvSpPr>
        <p:spPr>
          <a:xfrm>
            <a:off x="2092846" y="2395736"/>
            <a:ext cx="1562472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(ON)</a:t>
            </a:r>
          </a:p>
        </p:txBody>
      </p:sp>
      <p:sp>
        <p:nvSpPr>
          <p:cNvPr id="5" name="Ovál 4"/>
          <p:cNvSpPr/>
          <p:nvPr/>
        </p:nvSpPr>
        <p:spPr>
          <a:xfrm>
            <a:off x="4306889" y="2395736"/>
            <a:ext cx="1551208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NEPŘIŠEL</a:t>
            </a:r>
          </a:p>
        </p:txBody>
      </p:sp>
      <p:sp>
        <p:nvSpPr>
          <p:cNvPr id="6" name="Ovál 5"/>
          <p:cNvSpPr/>
          <p:nvPr/>
        </p:nvSpPr>
        <p:spPr>
          <a:xfrm>
            <a:off x="1564173" y="3897355"/>
            <a:ext cx="1368152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KVŮLI NEMOCI</a:t>
            </a:r>
          </a:p>
        </p:txBody>
      </p:sp>
      <p:sp>
        <p:nvSpPr>
          <p:cNvPr id="7" name="Ovál 6"/>
          <p:cNvSpPr/>
          <p:nvPr/>
        </p:nvSpPr>
        <p:spPr>
          <a:xfrm>
            <a:off x="4749434" y="3967336"/>
            <a:ext cx="1683668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VČERA</a:t>
            </a:r>
          </a:p>
        </p:txBody>
      </p:sp>
      <p:sp>
        <p:nvSpPr>
          <p:cNvPr id="8" name="Ovál 7"/>
          <p:cNvSpPr/>
          <p:nvPr/>
        </p:nvSpPr>
        <p:spPr>
          <a:xfrm>
            <a:off x="7234828" y="4004558"/>
            <a:ext cx="1605118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DO ŠKOLY</a:t>
            </a:r>
          </a:p>
        </p:txBody>
      </p:sp>
      <p:cxnSp>
        <p:nvCxnSpPr>
          <p:cNvPr id="21" name="Přímá spojnice 20"/>
          <p:cNvCxnSpPr>
            <a:cxnSpLocks/>
            <a:endCxn id="5" idx="2"/>
          </p:cNvCxnSpPr>
          <p:nvPr/>
        </p:nvCxnSpPr>
        <p:spPr>
          <a:xfrm>
            <a:off x="3633310" y="2852936"/>
            <a:ext cx="673579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nice 24"/>
          <p:cNvCxnSpPr>
            <a:cxnSpLocks/>
          </p:cNvCxnSpPr>
          <p:nvPr/>
        </p:nvCxnSpPr>
        <p:spPr>
          <a:xfrm>
            <a:off x="3633310" y="2924944"/>
            <a:ext cx="673579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se šipkou 17">
            <a:extLst>
              <a:ext uri="{FF2B5EF4-FFF2-40B4-BE49-F238E27FC236}">
                <a16:creationId xmlns:a16="http://schemas.microsoft.com/office/drawing/2014/main" id="{B1FB3337-9AFD-4AC1-856A-2970D5D7DDEB}"/>
              </a:ext>
            </a:extLst>
          </p:cNvPr>
          <p:cNvCxnSpPr/>
          <p:nvPr/>
        </p:nvCxnSpPr>
        <p:spPr>
          <a:xfrm flipV="1">
            <a:off x="2820836" y="3103442"/>
            <a:ext cx="1607148" cy="100811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se šipkou 19">
            <a:extLst>
              <a:ext uri="{FF2B5EF4-FFF2-40B4-BE49-F238E27FC236}">
                <a16:creationId xmlns:a16="http://schemas.microsoft.com/office/drawing/2014/main" id="{0AC015ED-2BFF-40F8-BD63-2125F23FEAD9}"/>
              </a:ext>
            </a:extLst>
          </p:cNvPr>
          <p:cNvCxnSpPr/>
          <p:nvPr/>
        </p:nvCxnSpPr>
        <p:spPr>
          <a:xfrm flipH="1" flipV="1">
            <a:off x="5292080" y="3310136"/>
            <a:ext cx="144016" cy="65720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nice se šipkou 22">
            <a:extLst>
              <a:ext uri="{FF2B5EF4-FFF2-40B4-BE49-F238E27FC236}">
                <a16:creationId xmlns:a16="http://schemas.microsoft.com/office/drawing/2014/main" id="{0F728856-0638-46E8-B595-28D92BBC7FED}"/>
              </a:ext>
            </a:extLst>
          </p:cNvPr>
          <p:cNvCxnSpPr/>
          <p:nvPr/>
        </p:nvCxnSpPr>
        <p:spPr>
          <a:xfrm flipH="1" flipV="1">
            <a:off x="5858097" y="2996952"/>
            <a:ext cx="2098279" cy="1024137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871664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46068" y="255568"/>
            <a:ext cx="8691872" cy="1143000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cs-CZ" sz="4000" b="1" dirty="0">
                <a:solidFill>
                  <a:srgbClr val="00B050"/>
                </a:solidFill>
              </a:rPr>
              <a:t>Grafické znázornění věty jednoduché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46068" y="1398568"/>
            <a:ext cx="8691872" cy="5203864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endParaRPr lang="cs-CZ" dirty="0"/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sz="3800" b="1" dirty="0">
                <a:solidFill>
                  <a:srgbClr val="0070C0"/>
                </a:solidFill>
              </a:rPr>
              <a:t>Babička nás pohostila bábovkou a čajem.</a:t>
            </a:r>
            <a:endParaRPr lang="cs-CZ" sz="3800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       </a:t>
            </a:r>
            <a:r>
              <a:rPr lang="cs-CZ" b="1" dirty="0"/>
              <a:t>PO</a:t>
            </a:r>
            <a:r>
              <a:rPr lang="cs-CZ" dirty="0"/>
              <a:t>			   </a:t>
            </a:r>
            <a:r>
              <a:rPr lang="cs-CZ" b="1" dirty="0"/>
              <a:t>PŘ</a:t>
            </a:r>
            <a:r>
              <a:rPr lang="cs-CZ" dirty="0"/>
              <a:t>	</a:t>
            </a:r>
          </a:p>
          <a:p>
            <a:pPr marL="0" indent="0">
              <a:buNone/>
            </a:pPr>
            <a:r>
              <a:rPr lang="cs-CZ" dirty="0"/>
              <a:t>                     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	       </a:t>
            </a:r>
            <a:r>
              <a:rPr lang="cs-CZ" b="1" dirty="0"/>
              <a:t>PT4                    		             	 PT7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							  							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4" name="Ovál 3"/>
          <p:cNvSpPr/>
          <p:nvPr/>
        </p:nvSpPr>
        <p:spPr>
          <a:xfrm>
            <a:off x="1347353" y="2862457"/>
            <a:ext cx="1609328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BABIČKA</a:t>
            </a:r>
          </a:p>
        </p:txBody>
      </p:sp>
      <p:sp>
        <p:nvSpPr>
          <p:cNvPr id="5" name="Ovál 4"/>
          <p:cNvSpPr/>
          <p:nvPr/>
        </p:nvSpPr>
        <p:spPr>
          <a:xfrm>
            <a:off x="4699587" y="3012048"/>
            <a:ext cx="18002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POHOSTILA</a:t>
            </a:r>
          </a:p>
        </p:txBody>
      </p:sp>
      <p:sp>
        <p:nvSpPr>
          <p:cNvPr id="6" name="Ovál 5"/>
          <p:cNvSpPr/>
          <p:nvPr/>
        </p:nvSpPr>
        <p:spPr>
          <a:xfrm>
            <a:off x="7222884" y="4807240"/>
            <a:ext cx="1675048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ČAJEM</a:t>
            </a:r>
          </a:p>
        </p:txBody>
      </p:sp>
      <p:sp>
        <p:nvSpPr>
          <p:cNvPr id="7" name="Ovál 6"/>
          <p:cNvSpPr/>
          <p:nvPr/>
        </p:nvSpPr>
        <p:spPr>
          <a:xfrm>
            <a:off x="2354200" y="4248201"/>
            <a:ext cx="1584176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NÁS</a:t>
            </a:r>
          </a:p>
        </p:txBody>
      </p:sp>
      <p:sp>
        <p:nvSpPr>
          <p:cNvPr id="8" name="Ovál 7"/>
          <p:cNvSpPr/>
          <p:nvPr/>
        </p:nvSpPr>
        <p:spPr>
          <a:xfrm>
            <a:off x="5076056" y="4807240"/>
            <a:ext cx="1795636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BÁBOVKOU</a:t>
            </a:r>
          </a:p>
        </p:txBody>
      </p:sp>
      <p:cxnSp>
        <p:nvCxnSpPr>
          <p:cNvPr id="18" name="Přímá spojnice 17"/>
          <p:cNvCxnSpPr>
            <a:cxnSpLocks/>
          </p:cNvCxnSpPr>
          <p:nvPr/>
        </p:nvCxnSpPr>
        <p:spPr>
          <a:xfrm>
            <a:off x="2896988" y="3469248"/>
            <a:ext cx="1802599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nice 21"/>
          <p:cNvCxnSpPr>
            <a:cxnSpLocks/>
          </p:cNvCxnSpPr>
          <p:nvPr/>
        </p:nvCxnSpPr>
        <p:spPr>
          <a:xfrm>
            <a:off x="2843808" y="3426980"/>
            <a:ext cx="1842640" cy="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Levá složená závorka 10">
            <a:extLst>
              <a:ext uri="{FF2B5EF4-FFF2-40B4-BE49-F238E27FC236}">
                <a16:creationId xmlns:a16="http://schemas.microsoft.com/office/drawing/2014/main" id="{87ED3826-7654-49E5-93FC-1735B746AF5F}"/>
              </a:ext>
            </a:extLst>
          </p:cNvPr>
          <p:cNvSpPr/>
          <p:nvPr/>
        </p:nvSpPr>
        <p:spPr>
          <a:xfrm rot="5400000">
            <a:off x="6929639" y="3789793"/>
            <a:ext cx="219602" cy="1778496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4" name="Přímá spojnice se šipkou 13">
            <a:extLst>
              <a:ext uri="{FF2B5EF4-FFF2-40B4-BE49-F238E27FC236}">
                <a16:creationId xmlns:a16="http://schemas.microsoft.com/office/drawing/2014/main" id="{8A977D59-7082-45B8-832F-D35814E883C8}"/>
              </a:ext>
            </a:extLst>
          </p:cNvPr>
          <p:cNvCxnSpPr>
            <a:cxnSpLocks/>
          </p:cNvCxnSpPr>
          <p:nvPr/>
        </p:nvCxnSpPr>
        <p:spPr>
          <a:xfrm flipH="1" flipV="1">
            <a:off x="6272964" y="3776857"/>
            <a:ext cx="758415" cy="73892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se šipkou 18">
            <a:extLst>
              <a:ext uri="{FF2B5EF4-FFF2-40B4-BE49-F238E27FC236}">
                <a16:creationId xmlns:a16="http://schemas.microsoft.com/office/drawing/2014/main" id="{0C716045-FADA-4646-8E77-D0B0ED7B96D5}"/>
              </a:ext>
            </a:extLst>
          </p:cNvPr>
          <p:cNvCxnSpPr>
            <a:stCxn id="7" idx="7"/>
          </p:cNvCxnSpPr>
          <p:nvPr/>
        </p:nvCxnSpPr>
        <p:spPr>
          <a:xfrm flipV="1">
            <a:off x="3706379" y="3606125"/>
            <a:ext cx="952077" cy="775987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3607616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248</TotalTime>
  <Words>321</Words>
  <Application>Microsoft Office PowerPoint</Application>
  <PresentationFormat>Předvádění na obrazovce (4:3)</PresentationFormat>
  <Paragraphs>87</Paragraphs>
  <Slides>7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0" baseType="lpstr">
      <vt:lpstr>Arial</vt:lpstr>
      <vt:lpstr>Calibri</vt:lpstr>
      <vt:lpstr>Motiv systému Office</vt:lpstr>
      <vt:lpstr>Prezentace aplikace PowerPoint</vt:lpstr>
      <vt:lpstr>Pravidla při tvoření grafu</vt:lpstr>
      <vt:lpstr>Jak vytvořit graf věty jednoduché?</vt:lpstr>
      <vt:lpstr>Grafické znázornění věty jednoduché</vt:lpstr>
      <vt:lpstr>Grafické znázornění věty jednoduché</vt:lpstr>
      <vt:lpstr>Grafické znázornění věty jednoduché</vt:lpstr>
      <vt:lpstr>Grafické znázornění věty jednoduché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Iveta</dc:creator>
  <cp:lastModifiedBy>Světluše Pospíšilová</cp:lastModifiedBy>
  <cp:revision>28</cp:revision>
  <dcterms:created xsi:type="dcterms:W3CDTF">2013-04-01T13:38:02Z</dcterms:created>
  <dcterms:modified xsi:type="dcterms:W3CDTF">2021-03-13T01:19:13Z</dcterms:modified>
</cp:coreProperties>
</file>